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8" r:id="rId14"/>
    <p:sldId id="263" r:id="rId15"/>
    <p:sldId id="259" r:id="rId16"/>
    <p:sldId id="260" r:id="rId17"/>
    <p:sldId id="261" r:id="rId18"/>
    <p:sldId id="26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5" r:id="rId36"/>
    <p:sldId id="291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7F8B-9E5C-45F6-853A-F94FD22B9F03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C540-4130-4C4A-9770-DD72E44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318131-1896-441D-BD1C-98A31E2D258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D292-EEC1-4463-BF00-A01582466D5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8584-8AD7-455E-B689-50A6B35D228A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Trying to summarize state licensure laws for psychologists: Burial by grains of salt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11718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Mollie Herman</a:t>
            </a:r>
          </a:p>
          <a:p>
            <a:r>
              <a:rPr lang="en-US" dirty="0" smtClean="0"/>
              <a:t>Nathan Sharer</a:t>
            </a:r>
          </a:p>
          <a:p>
            <a:r>
              <a:rPr lang="en-US" dirty="0" smtClean="0"/>
              <a:t>Presented by Mollie Herman at the annual ACCTA conference, Baltimore,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0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efforts by </a:t>
            </a:r>
            <a:r>
              <a:rPr lang="en-US" dirty="0" smtClean="0"/>
              <a:t>ASPPB: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Inter-Jurisdictional Practice Certificate (IPC) </a:t>
            </a:r>
            <a:endParaRPr lang="en-US" dirty="0" smtClean="0"/>
          </a:p>
          <a:p>
            <a:pPr lvl="1"/>
            <a:r>
              <a:rPr lang="en-US" dirty="0"/>
              <a:t> temporary care across state </a:t>
            </a:r>
            <a:r>
              <a:rPr lang="en-US" dirty="0" smtClean="0"/>
              <a:t>lines</a:t>
            </a:r>
          </a:p>
          <a:p>
            <a:r>
              <a:rPr lang="en-US" dirty="0" smtClean="0"/>
              <a:t>But doesn’t address issue of non face-to-face treatment made possible by technological advances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still persist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Example: Maryland allows immediate licensure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Pennsylvania requires 1 year of postdoctoral experience… BUT</a:t>
            </a:r>
          </a:p>
          <a:p>
            <a:r>
              <a:rPr lang="en-US" dirty="0" smtClean="0"/>
              <a:t>Pennsylvania will not count supervision that has been paid for</a:t>
            </a:r>
            <a:endParaRPr lang="en-US" dirty="0"/>
          </a:p>
        </p:txBody>
      </p:sp>
      <p:pic>
        <p:nvPicPr>
          <p:cNvPr id="2050" name="Picture 2" descr="C:\Users\mherman\AppData\Local\Microsoft\Windows\Temporary Internet Files\Content.IE5\M0ZMEHMI\MC900436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herman\AppData\Local\Microsoft\Windows\Temporary Internet Files\Content.IE5\GL4B7J35\MC9004367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herman\AppData\Local\Microsoft\Windows\Temporary Internet Files\Content.IE5\M6PEXZG8\MC9004403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5410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ASPPB and APA disagree…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their respective model licensing acts:</a:t>
            </a:r>
          </a:p>
          <a:p>
            <a:pPr lvl="1"/>
            <a:r>
              <a:rPr lang="en-US" dirty="0" smtClean="0"/>
              <a:t>APA recommends 2 full time years of professional supervised experience, both of which can occur before degree is granted</a:t>
            </a:r>
          </a:p>
          <a:p>
            <a:pPr lvl="1"/>
            <a:r>
              <a:rPr lang="en-US" dirty="0" smtClean="0"/>
              <a:t>ASPPB recommends that 1 year occur after degree is granted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mherman\AppData\Local\Microsoft\Windows\Temporary Internet Files\Content.IE5\GL4B7J35\MP9004394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680179" cy="19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project got started</a:t>
            </a:r>
            <a:endParaRPr lang="en-US" dirty="0"/>
          </a:p>
        </p:txBody>
      </p:sp>
      <p:pic>
        <p:nvPicPr>
          <p:cNvPr id="1026" name="Picture 2" descr="C:\Users\mherman\AppData\Local\Microsoft\Windows\Temporary Internet Files\Content.IE5\N1ATESY4\MP90044223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2" y="1806575"/>
            <a:ext cx="3079175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44157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Recruited ACCTOIDS from the listserv</a:t>
            </a:r>
          </a:p>
          <a:p>
            <a:r>
              <a:rPr lang="en-US" dirty="0" smtClean="0"/>
              <a:t>35 people from numerous states (including this paper’s authors) investigated 50 states plus DC</a:t>
            </a:r>
          </a:p>
          <a:p>
            <a:r>
              <a:rPr lang="en-US" dirty="0" smtClean="0"/>
              <a:t>Each </a:t>
            </a:r>
            <a:r>
              <a:rPr lang="en-US" dirty="0"/>
              <a:t>researcher was provided with a questionnaire and was asked to </a:t>
            </a:r>
            <a:endParaRPr lang="en-US" dirty="0" smtClean="0"/>
          </a:p>
          <a:p>
            <a:pPr lvl="1"/>
            <a:r>
              <a:rPr lang="en-US" dirty="0" smtClean="0"/>
              <a:t>look </a:t>
            </a:r>
            <a:r>
              <a:rPr lang="en-US" dirty="0"/>
              <a:t>at the Handbook of Specific Licensure Requirements by State hosted on the ASPPB website </a:t>
            </a:r>
            <a:r>
              <a:rPr lang="en-US" dirty="0" smtClean="0"/>
              <a:t>and state </a:t>
            </a:r>
            <a:r>
              <a:rPr lang="en-US" dirty="0"/>
              <a:t>psychology licensure websites </a:t>
            </a:r>
            <a:endParaRPr lang="en-US" dirty="0" smtClean="0"/>
          </a:p>
          <a:p>
            <a:pPr lvl="1"/>
            <a:r>
              <a:rPr lang="en-US" dirty="0" smtClean="0"/>
              <a:t>contact </a:t>
            </a:r>
            <a:r>
              <a:rPr lang="en-US" dirty="0"/>
              <a:t>the state licensing boards for clarification of discrepancies or to provide information that was </a:t>
            </a:r>
            <a:r>
              <a:rPr lang="en-US" dirty="0" smtClean="0"/>
              <a:t>omitted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the completed questionnaire to the authors. </a:t>
            </a:r>
            <a:endParaRPr lang="en-US" dirty="0" smtClean="0"/>
          </a:p>
          <a:p>
            <a:pPr lvl="1"/>
            <a:r>
              <a:rPr lang="en-US" dirty="0" smtClean="0"/>
              <a:t>Complete a brief </a:t>
            </a:r>
            <a:r>
              <a:rPr lang="en-US" dirty="0"/>
              <a:t>Survey Monkey survey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686799" cy="5410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State: </a:t>
            </a:r>
            <a:endParaRPr lang="en-US" dirty="0"/>
          </a:p>
          <a:p>
            <a:r>
              <a:rPr lang="en-US" i="1" dirty="0"/>
              <a:t>Total hours required for licensure:    </a:t>
            </a:r>
            <a:endParaRPr lang="en-US" dirty="0"/>
          </a:p>
          <a:p>
            <a:r>
              <a:rPr lang="en-US" i="1" dirty="0"/>
              <a:t>Minimum / maximum years permitted to accrue hours:    </a:t>
            </a:r>
            <a:endParaRPr lang="en-US" dirty="0"/>
          </a:p>
          <a:p>
            <a:r>
              <a:rPr lang="en-US" i="1" dirty="0"/>
              <a:t>Is internship required by law:  </a:t>
            </a:r>
            <a:endParaRPr lang="en-US" dirty="0"/>
          </a:p>
          <a:p>
            <a:r>
              <a:rPr lang="en-US" i="1" dirty="0"/>
              <a:t>Is there a specific number of hours required from INTERNSHIP? (Yes / No)</a:t>
            </a:r>
            <a:endParaRPr lang="en-US" dirty="0"/>
          </a:p>
          <a:p>
            <a:r>
              <a:rPr lang="en-US" i="1" dirty="0"/>
              <a:t>If yes, total required from internship:    </a:t>
            </a:r>
            <a:endParaRPr lang="en-US" dirty="0"/>
          </a:p>
          <a:p>
            <a:r>
              <a:rPr lang="en-US" i="1" dirty="0"/>
              <a:t>APA-accreditation requirements for internship? (Yes/No)</a:t>
            </a:r>
            <a:endParaRPr lang="en-US" dirty="0"/>
          </a:p>
          <a:p>
            <a:r>
              <a:rPr lang="en-US" i="1" dirty="0"/>
              <a:t>Are there a specific number of POSTDOCTORAL hours required? (Yes / No)</a:t>
            </a:r>
            <a:endParaRPr lang="en-US" dirty="0"/>
          </a:p>
          <a:p>
            <a:r>
              <a:rPr lang="en-US" i="1" dirty="0"/>
              <a:t>If so, total required from postdoctoral experience:    </a:t>
            </a:r>
            <a:endParaRPr lang="en-US" dirty="0"/>
          </a:p>
          <a:p>
            <a:r>
              <a:rPr lang="en-US" i="1" dirty="0"/>
              <a:t>Can you count non-internship </a:t>
            </a:r>
            <a:r>
              <a:rPr lang="en-US" i="1" dirty="0" err="1"/>
              <a:t>predoctoral</a:t>
            </a:r>
            <a:r>
              <a:rPr lang="en-US" i="1" dirty="0"/>
              <a:t>  hours:  </a:t>
            </a:r>
            <a:endParaRPr lang="en-US" dirty="0"/>
          </a:p>
          <a:p>
            <a:r>
              <a:rPr lang="en-US" i="1" dirty="0"/>
              <a:t>Specific percent of internship experience required to be direct service? </a:t>
            </a:r>
            <a:endParaRPr lang="en-US" dirty="0"/>
          </a:p>
          <a:p>
            <a:r>
              <a:rPr lang="en-US" i="1" dirty="0"/>
              <a:t>Definition of direct service (If applicable):</a:t>
            </a:r>
            <a:endParaRPr lang="en-US" dirty="0"/>
          </a:p>
          <a:p>
            <a:r>
              <a:rPr lang="en-US" i="1" dirty="0"/>
              <a:t>Supervisor requirements (e.g. must supervisor be licensed in the state in which the activity occurs; must the supervisor have been licensed for a specified period of time; etc.):    </a:t>
            </a:r>
            <a:endParaRPr lang="en-US" dirty="0"/>
          </a:p>
          <a:p>
            <a:r>
              <a:rPr lang="en-US" i="1" dirty="0"/>
              <a:t>Any other particular requirements or important facts: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Enter…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completed questionnaires came in and authors compared them to ASPPB Handbook and state websites, quickly became clear that everything was UNCLEAR</a:t>
            </a:r>
          </a:p>
          <a:p>
            <a:r>
              <a:rPr lang="en-US" dirty="0" smtClean="0"/>
              <a:t>Many </a:t>
            </a:r>
            <a:r>
              <a:rPr lang="en-US" dirty="0"/>
              <a:t>of the regulations were confusing and could be interpreted in different </a:t>
            </a:r>
            <a:r>
              <a:rPr lang="en-US" dirty="0" smtClean="0"/>
              <a:t>ways </a:t>
            </a:r>
          </a:p>
          <a:p>
            <a:r>
              <a:rPr lang="en-US" dirty="0" smtClean="0"/>
              <a:t>Also, some items from the Phase I questionnaire were open to interpretation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mherman\AppData\Local\Microsoft\Windows\Temporary Internet Files\Content.IE5\M0ZMEHMI\MC9003657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2552265" cy="15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volunteers recruited from ACCTA (and one extremely dedicated member stayed on from phase I! – thanks, Sarah!)</a:t>
            </a:r>
          </a:p>
          <a:p>
            <a:r>
              <a:rPr lang="en-US" dirty="0" smtClean="0"/>
              <a:t>Also invited TUCC staff to help out</a:t>
            </a:r>
          </a:p>
          <a:p>
            <a:pPr lvl="1"/>
            <a:r>
              <a:rPr lang="en-US" dirty="0" smtClean="0"/>
              <a:t>Ten researchers investigated 50 states plus DC  </a:t>
            </a:r>
            <a:endParaRPr lang="en-US" dirty="0"/>
          </a:p>
          <a:p>
            <a:r>
              <a:rPr lang="en-US" dirty="0" smtClean="0"/>
              <a:t>Repeated </a:t>
            </a:r>
            <a:r>
              <a:rPr lang="en-US" dirty="0"/>
              <a:t>the first two steps in phase one and </a:t>
            </a:r>
            <a:r>
              <a:rPr lang="en-US" dirty="0" smtClean="0"/>
              <a:t>then  checked their </a:t>
            </a:r>
            <a:r>
              <a:rPr lang="en-US" dirty="0"/>
              <a:t>findings against </a:t>
            </a:r>
            <a:r>
              <a:rPr lang="en-US" dirty="0" smtClean="0"/>
              <a:t>phase </a:t>
            </a:r>
            <a:r>
              <a:rPr lang="en-US" dirty="0"/>
              <a:t>one findings </a:t>
            </a:r>
            <a:endParaRPr lang="en-US" dirty="0" smtClean="0"/>
          </a:p>
          <a:p>
            <a:pPr marL="742950" lvl="2" indent="-342900"/>
            <a:r>
              <a:rPr lang="en-US" dirty="0"/>
              <a:t>Tried to rectify discrepancies with further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Completed Survey Monkey survey for each state researched </a:t>
            </a:r>
          </a:p>
        </p:txBody>
      </p:sp>
    </p:spTree>
    <p:extLst>
      <p:ext uri="{BB962C8B-B14F-4D97-AF65-F5344CB8AC3E}">
        <p14:creationId xmlns:p14="http://schemas.microsoft.com/office/powerpoint/2010/main" val="9776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886"/>
            <a:ext cx="9144000" cy="67818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Phase II Questionnaire</a:t>
            </a:r>
            <a:r>
              <a:rPr lang="en-US" dirty="0"/>
              <a:t>:</a:t>
            </a:r>
          </a:p>
          <a:p>
            <a:r>
              <a:rPr lang="en-US" i="1" dirty="0"/>
              <a:t>State: </a:t>
            </a:r>
            <a:endParaRPr lang="en-US" dirty="0"/>
          </a:p>
          <a:p>
            <a:r>
              <a:rPr lang="en-US" i="1" dirty="0"/>
              <a:t>Total hours required for licensure:  </a:t>
            </a:r>
            <a:endParaRPr lang="en-US" dirty="0"/>
          </a:p>
          <a:p>
            <a:r>
              <a:rPr lang="en-US" i="1" dirty="0"/>
              <a:t>Can you count </a:t>
            </a:r>
            <a:r>
              <a:rPr lang="en-US" i="1" dirty="0" err="1"/>
              <a:t>predoctoral</a:t>
            </a:r>
            <a:r>
              <a:rPr lang="en-US" i="1" dirty="0"/>
              <a:t> hours (including internship)toward the licensure hours requirement? (Yes/No)</a:t>
            </a:r>
            <a:endParaRPr lang="en-US" dirty="0"/>
          </a:p>
          <a:p>
            <a:r>
              <a:rPr lang="en-US" i="1" dirty="0"/>
              <a:t>What are the minimum number of hours required for internship? (Total/None/Not-specified)</a:t>
            </a:r>
            <a:endParaRPr lang="en-US" dirty="0"/>
          </a:p>
          <a:p>
            <a:r>
              <a:rPr lang="en-US" i="1" dirty="0"/>
              <a:t>How many internship hours can you count toward licensure requirements? (Total/None/Not-specified)</a:t>
            </a:r>
            <a:endParaRPr lang="en-US" dirty="0"/>
          </a:p>
          <a:p>
            <a:r>
              <a:rPr lang="en-US" i="1" dirty="0"/>
              <a:t>How many NON-INTERNSHIP, PREDOCTORAL hours (e.g. externship, </a:t>
            </a:r>
            <a:r>
              <a:rPr lang="en-US" i="1" dirty="0" err="1"/>
              <a:t>practica</a:t>
            </a:r>
            <a:r>
              <a:rPr lang="en-US" i="1" dirty="0"/>
              <a:t>) can you count toward licensure hours?  (Total/None/Not-specified)</a:t>
            </a:r>
            <a:endParaRPr lang="en-US" dirty="0"/>
          </a:p>
          <a:p>
            <a:r>
              <a:rPr lang="en-US" i="1" dirty="0"/>
              <a:t>Is there a time limit specified in which to accrue </a:t>
            </a:r>
            <a:r>
              <a:rPr lang="en-US" i="1" dirty="0" err="1"/>
              <a:t>predoctoral</a:t>
            </a:r>
            <a:r>
              <a:rPr lang="en-US" i="1" dirty="0"/>
              <a:t> hours for licensure? [Yes (Min/Max)/No]</a:t>
            </a:r>
            <a:endParaRPr lang="en-US" dirty="0"/>
          </a:p>
          <a:p>
            <a:r>
              <a:rPr lang="en-US" i="1" dirty="0"/>
              <a:t>Is internship required by law: (Yes/No)</a:t>
            </a:r>
            <a:endParaRPr lang="en-US" dirty="0"/>
          </a:p>
          <a:p>
            <a:r>
              <a:rPr lang="en-US" i="1" dirty="0"/>
              <a:t>Does internship have to be APA or CPA-accredited? (Yes/No)</a:t>
            </a:r>
            <a:endParaRPr lang="en-US" dirty="0"/>
          </a:p>
          <a:p>
            <a:r>
              <a:rPr lang="en-US" i="1" dirty="0"/>
              <a:t>If no, are other specifications listed? (e.g. meet APPIC standards, meet standards of state board; be acceptable to doctoral program):</a:t>
            </a:r>
            <a:endParaRPr lang="en-US" dirty="0"/>
          </a:p>
          <a:p>
            <a:r>
              <a:rPr lang="en-US" i="1" dirty="0"/>
              <a:t>Internship supervisor must be licensed in jurisdiction in which supervision takes place? (Yes/No)</a:t>
            </a:r>
            <a:endParaRPr lang="en-US" dirty="0"/>
          </a:p>
          <a:p>
            <a:r>
              <a:rPr lang="en-US" i="1" dirty="0"/>
              <a:t>Internship supervisor must have been licensed for a specified amount of time?[Yes (how long)/No]</a:t>
            </a:r>
            <a:endParaRPr lang="en-US" dirty="0"/>
          </a:p>
          <a:p>
            <a:r>
              <a:rPr lang="en-US" i="1" dirty="0"/>
              <a:t>Specific percent of internship experience required </a:t>
            </a:r>
            <a:r>
              <a:rPr lang="en-US" i="1" dirty="0" err="1"/>
              <a:t>tobe</a:t>
            </a:r>
            <a:r>
              <a:rPr lang="en-US" i="1" dirty="0"/>
              <a:t> direct service? </a:t>
            </a:r>
            <a:endParaRPr lang="en-US" dirty="0"/>
          </a:p>
          <a:p>
            <a:r>
              <a:rPr lang="en-US" i="1" dirty="0"/>
              <a:t>Definition of direct service (If applicable):</a:t>
            </a:r>
            <a:endParaRPr lang="en-US" dirty="0"/>
          </a:p>
          <a:p>
            <a:r>
              <a:rPr lang="en-US" i="1" dirty="0"/>
              <a:t>Are there a specific number of POSTDOCTORAL hours required?  (Yes/No)</a:t>
            </a:r>
            <a:endParaRPr lang="en-US" dirty="0"/>
          </a:p>
          <a:p>
            <a:r>
              <a:rPr lang="en-US" i="1" dirty="0"/>
              <a:t>Postdoctoral experience supervisor must be licensed in jurisdiction in which supervision takes place? </a:t>
            </a:r>
            <a:endParaRPr lang="en-US" dirty="0"/>
          </a:p>
          <a:p>
            <a:r>
              <a:rPr lang="en-US" i="1" dirty="0"/>
              <a:t>Postdoctoral experience supervisor must have been licensed for a specified amount of time?</a:t>
            </a:r>
            <a:endParaRPr lang="en-US" dirty="0"/>
          </a:p>
          <a:p>
            <a:r>
              <a:rPr lang="en-US" i="1" dirty="0">
                <a:solidFill>
                  <a:srgbClr val="00B050"/>
                </a:solidFill>
              </a:rPr>
              <a:t>What percentage of postdoctoral experience must be supervised by a psychologist meeting the requirements stated above? (Percent)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i="1" dirty="0"/>
              <a:t>Specific percent of postdoctoral experience required to be direct service? </a:t>
            </a:r>
            <a:endParaRPr lang="en-US" dirty="0"/>
          </a:p>
          <a:p>
            <a:r>
              <a:rPr lang="en-US" i="1" dirty="0"/>
              <a:t>Definition of direct service (if applicable)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direction changed…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smtClean="0"/>
              <a:t>author (me) double-checked </a:t>
            </a:r>
            <a:r>
              <a:rPr lang="en-US" dirty="0"/>
              <a:t>all submissions </a:t>
            </a:r>
            <a:r>
              <a:rPr lang="en-US" dirty="0" smtClean="0"/>
              <a:t>for consistency with ASPPB </a:t>
            </a:r>
            <a:r>
              <a:rPr lang="en-US" dirty="0"/>
              <a:t>Handbook and </a:t>
            </a:r>
            <a:r>
              <a:rPr lang="en-US" dirty="0" smtClean="0"/>
              <a:t>state </a:t>
            </a:r>
            <a:r>
              <a:rPr lang="en-US" dirty="0"/>
              <a:t>laws. 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10 states into this process, </a:t>
            </a:r>
            <a:r>
              <a:rPr lang="en-US" dirty="0" smtClean="0"/>
              <a:t>I gave up</a:t>
            </a:r>
          </a:p>
          <a:p>
            <a:pPr lvl="1"/>
            <a:r>
              <a:rPr lang="en-US" dirty="0" smtClean="0"/>
              <a:t>Endless </a:t>
            </a:r>
            <a:r>
              <a:rPr lang="en-US" dirty="0"/>
              <a:t>loop: doing research, becoming confused, seeking clarification, making a decision, and then, upon double-checking, becoming confused again.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 descr="C:\Users\mherman\AppData\Local\Microsoft\Windows\Temporary Internet Files\Content.IE5\77ODHM9M\MC9004391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8458200" cy="16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Armstrong, Cheryl Blank, </a:t>
            </a:r>
            <a:r>
              <a:rPr lang="en-US" dirty="0" err="1"/>
              <a:t>Cyndy</a:t>
            </a:r>
            <a:r>
              <a:rPr lang="en-US" dirty="0"/>
              <a:t> Boyd, Cindy </a:t>
            </a:r>
            <a:r>
              <a:rPr lang="en-US" dirty="0" err="1"/>
              <a:t>Bruns</a:t>
            </a:r>
            <a:r>
              <a:rPr lang="en-US" dirty="0"/>
              <a:t>, Daniela </a:t>
            </a:r>
            <a:r>
              <a:rPr lang="en-US" dirty="0" err="1"/>
              <a:t>Burnworth</a:t>
            </a:r>
            <a:r>
              <a:rPr lang="en-US" dirty="0"/>
              <a:t>, </a:t>
            </a:r>
            <a:r>
              <a:rPr lang="en-US" dirty="0" err="1"/>
              <a:t>Brigid</a:t>
            </a:r>
            <a:r>
              <a:rPr lang="en-US" dirty="0"/>
              <a:t> Cahill, Maria </a:t>
            </a:r>
            <a:r>
              <a:rPr lang="en-US" dirty="0" err="1"/>
              <a:t>Carruba</a:t>
            </a:r>
            <a:r>
              <a:rPr lang="en-US" dirty="0"/>
              <a:t>-Whetstone, Paul </a:t>
            </a:r>
            <a:r>
              <a:rPr lang="en-US" dirty="0" err="1"/>
              <a:t>Castelino</a:t>
            </a:r>
            <a:r>
              <a:rPr lang="en-US" dirty="0"/>
              <a:t>, Jane Clement, </a:t>
            </a:r>
            <a:r>
              <a:rPr lang="en-US" dirty="0" err="1"/>
              <a:t>Rhandi</a:t>
            </a:r>
            <a:r>
              <a:rPr lang="en-US" dirty="0"/>
              <a:t> </a:t>
            </a:r>
            <a:r>
              <a:rPr lang="en-US" dirty="0" err="1"/>
              <a:t>Clow</a:t>
            </a:r>
            <a:r>
              <a:rPr lang="en-US" dirty="0"/>
              <a:t>, Julie </a:t>
            </a:r>
            <a:r>
              <a:rPr lang="en-US" dirty="0" err="1"/>
              <a:t>Corkery</a:t>
            </a:r>
            <a:r>
              <a:rPr lang="en-US" dirty="0"/>
              <a:t>, </a:t>
            </a:r>
            <a:r>
              <a:rPr lang="en-US" dirty="0" err="1"/>
              <a:t>Kathlyn</a:t>
            </a:r>
            <a:r>
              <a:rPr lang="en-US" dirty="0"/>
              <a:t> Dailey, Kristen Davis-Johnson, Harriet Dickey-</a:t>
            </a:r>
            <a:r>
              <a:rPr lang="en-US" dirty="0" err="1"/>
              <a:t>Chasins</a:t>
            </a:r>
            <a:r>
              <a:rPr lang="en-US" dirty="0"/>
              <a:t>, Glade </a:t>
            </a:r>
            <a:r>
              <a:rPr lang="en-US" dirty="0" err="1"/>
              <a:t>Ellingson</a:t>
            </a:r>
            <a:r>
              <a:rPr lang="en-US" dirty="0"/>
              <a:t>, Pamela Epps, Betty Fletcher, Mark Forest, Tricia Hanley, Bruce Herman, Chris Hogan, </a:t>
            </a:r>
            <a:r>
              <a:rPr lang="en-US" dirty="0" err="1"/>
              <a:t>Merris</a:t>
            </a:r>
            <a:r>
              <a:rPr lang="en-US" dirty="0"/>
              <a:t> Hollingsworth, Karen Lese-Fowler, Peter Liggett, Jenny </a:t>
            </a:r>
            <a:r>
              <a:rPr lang="en-US" dirty="0" err="1"/>
              <a:t>Lybeck</a:t>
            </a:r>
            <a:r>
              <a:rPr lang="en-US" dirty="0"/>
              <a:t>-Brown, Keith Magnus, Joan Mizrahi, Rosemary Nicolosi, Jennifer Petro,  Julia Phillips, Jeanne </a:t>
            </a:r>
            <a:r>
              <a:rPr lang="en-US" dirty="0" err="1"/>
              <a:t>Piette</a:t>
            </a:r>
            <a:r>
              <a:rPr lang="en-US" dirty="0"/>
              <a:t>, </a:t>
            </a:r>
            <a:r>
              <a:rPr lang="en-US" dirty="0" smtClean="0"/>
              <a:t>Emil </a:t>
            </a:r>
            <a:r>
              <a:rPr lang="en-US" dirty="0" err="1" smtClean="0"/>
              <a:t>Rodolfa</a:t>
            </a:r>
            <a:r>
              <a:rPr lang="en-US" dirty="0" smtClean="0"/>
              <a:t>, Felix </a:t>
            </a:r>
            <a:r>
              <a:rPr lang="en-US" dirty="0" err="1"/>
              <a:t>Savino</a:t>
            </a:r>
            <a:r>
              <a:rPr lang="en-US" dirty="0"/>
              <a:t>, Daniel Schulte, Andrew Shea, Meredith </a:t>
            </a:r>
            <a:r>
              <a:rPr lang="en-US" dirty="0" err="1"/>
              <a:t>Shefferman</a:t>
            </a:r>
            <a:r>
              <a:rPr lang="en-US" dirty="0"/>
              <a:t>, </a:t>
            </a:r>
            <a:r>
              <a:rPr lang="en-US" dirty="0" err="1"/>
              <a:t>Tawa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, Joy Stephens, Karen Taylor, </a:t>
            </a:r>
            <a:r>
              <a:rPr lang="en-US" dirty="0" err="1"/>
              <a:t>Jod</a:t>
            </a:r>
            <a:r>
              <a:rPr lang="en-US" dirty="0"/>
              <a:t> </a:t>
            </a:r>
            <a:r>
              <a:rPr lang="en-US" dirty="0" err="1"/>
              <a:t>Taywaditep</a:t>
            </a:r>
            <a:r>
              <a:rPr lang="en-US" dirty="0"/>
              <a:t>, and Brett Vicario</a:t>
            </a:r>
          </a:p>
        </p:txBody>
      </p:sp>
    </p:spTree>
    <p:extLst>
      <p:ext uri="{BB962C8B-B14F-4D97-AF65-F5344CB8AC3E}">
        <p14:creationId xmlns:p14="http://schemas.microsoft.com/office/powerpoint/2010/main" val="187045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Impossible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This </a:t>
            </a:r>
            <a:r>
              <a:rPr lang="en-US" dirty="0"/>
              <a:t>was the point at which the authors decided that gathering truly accurate information about state licensure requirements for psychologists was impossible</a:t>
            </a:r>
            <a:r>
              <a:rPr lang="en-US" dirty="0" smtClean="0"/>
              <a:t>.</a:t>
            </a:r>
          </a:p>
          <a:p>
            <a:pPr marL="342900" lvl="1" indent="-342900"/>
            <a:r>
              <a:rPr lang="en-US" dirty="0" smtClean="0"/>
              <a:t>Mission changed: tell the story</a:t>
            </a:r>
          </a:p>
          <a:p>
            <a:pPr marL="342900" lvl="1" indent="-342900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3" name="Picture 3" descr="C:\Users\mherman\AppData\Local\Microsoft\Windows\Temporary Internet Files\Content.IE5\M0ZMEHMI\MP9004221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962400" cy="26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licensure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around on ACCTA</a:t>
            </a:r>
          </a:p>
          <a:p>
            <a:r>
              <a:rPr lang="en-US" dirty="0" smtClean="0"/>
              <a:t>Mistakes found within minutes of sharing</a:t>
            </a:r>
          </a:p>
          <a:p>
            <a:r>
              <a:rPr lang="en-US" dirty="0" smtClean="0"/>
              <a:t>Mixed feelings about sharing – so many inaccuracies</a:t>
            </a:r>
            <a:endParaRPr lang="en-US" dirty="0"/>
          </a:p>
        </p:txBody>
      </p:sp>
      <p:pic>
        <p:nvPicPr>
          <p:cNvPr id="6146" name="Picture 2" descr="C:\Users\mherman\AppData\Local\Microsoft\Windows\Temporary Internet Files\Content.IE5\M0ZMEHMI\MP9004424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2895600" cy="19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Responsiveness of  licensing boards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</a:t>
            </a:r>
            <a:r>
              <a:rPr lang="en-US" dirty="0"/>
              <a:t>% </a:t>
            </a:r>
            <a:r>
              <a:rPr lang="en-US" dirty="0" smtClean="0"/>
              <a:t>in Phase I and 14% in Phase II attempted </a:t>
            </a:r>
            <a:r>
              <a:rPr lang="en-US" dirty="0"/>
              <a:t>to contact the state </a:t>
            </a:r>
            <a:r>
              <a:rPr lang="en-US" dirty="0" smtClean="0"/>
              <a:t>board</a:t>
            </a:r>
          </a:p>
          <a:p>
            <a:r>
              <a:rPr lang="en-US" dirty="0" smtClean="0"/>
              <a:t>Mostly, </a:t>
            </a:r>
            <a:r>
              <a:rPr lang="en-US" dirty="0"/>
              <a:t>licensing boards responded quickly;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in phase one, 19% never heard back from the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phase two, 19% had to wait over two weeks for a response, and another 19% never heard </a:t>
            </a:r>
            <a:r>
              <a:rPr lang="en-US" dirty="0" smtClean="0"/>
              <a:t>back</a:t>
            </a:r>
          </a:p>
          <a:p>
            <a:r>
              <a:rPr lang="en-US" dirty="0" smtClean="0"/>
              <a:t>Some difficulties reaching the board: broken links on ASPPB website, wrong contact provided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Helpfulness of licensing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phase one, 21% </a:t>
            </a:r>
            <a:r>
              <a:rPr lang="en-US" dirty="0" smtClean="0"/>
              <a:t>, and in phase two, 72% of </a:t>
            </a:r>
            <a:r>
              <a:rPr lang="en-US" dirty="0"/>
              <a:t>researchers </a:t>
            </a:r>
            <a:r>
              <a:rPr lang="en-US" dirty="0" smtClean="0"/>
              <a:t>remained confused </a:t>
            </a:r>
            <a:r>
              <a:rPr lang="en-US" dirty="0"/>
              <a:t>after communicating with the board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Comments about contact with boards:</a:t>
            </a:r>
          </a:p>
          <a:p>
            <a:pPr lvl="1"/>
            <a:r>
              <a:rPr lang="en-US" dirty="0" smtClean="0"/>
              <a:t>quick </a:t>
            </a:r>
            <a:r>
              <a:rPr lang="en-US" dirty="0"/>
              <a:t>responses, patient listening, </a:t>
            </a:r>
            <a:r>
              <a:rPr lang="en-US" dirty="0" smtClean="0"/>
              <a:t>thorough feedback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vague”, “confusing”, and “</a:t>
            </a:r>
            <a:r>
              <a:rPr lang="en-US" dirty="0" smtClean="0"/>
              <a:t>inconsistent” responses</a:t>
            </a:r>
          </a:p>
          <a:p>
            <a:pPr lvl="1"/>
            <a:r>
              <a:rPr lang="en-US" dirty="0" smtClean="0"/>
              <a:t>My experiences with Maryland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125113" cy="924475"/>
          </a:xfrm>
        </p:spPr>
        <p:txBody>
          <a:bodyPr/>
          <a:lstStyle/>
          <a:p>
            <a:r>
              <a:rPr lang="en-US" b="1" dirty="0" smtClean="0"/>
              <a:t>Results: Discrepancies between </a:t>
            </a:r>
            <a:r>
              <a:rPr lang="en-US" b="1" dirty="0"/>
              <a:t>ASPPB Handbook and state </a:t>
            </a:r>
            <a:r>
              <a:rPr lang="en-US" b="1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Something weird</a:t>
            </a:r>
          </a:p>
          <a:p>
            <a:pPr lvl="1"/>
            <a:r>
              <a:rPr lang="en-US" dirty="0"/>
              <a:t>Approximately 50% of the researchers in Phase one found discrepancies. </a:t>
            </a:r>
          </a:p>
          <a:p>
            <a:pPr lvl="1"/>
            <a:r>
              <a:rPr lang="en-US" dirty="0"/>
              <a:t>Approximately 30% of the researchers in Phase two found discrepancies</a:t>
            </a:r>
          </a:p>
          <a:p>
            <a:pPr lvl="1"/>
            <a:r>
              <a:rPr lang="en-US" dirty="0"/>
              <a:t>They were all looking at the same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There were discrepancies in identifying discrepancies!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More discrepancies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Nearly 50% of phase </a:t>
            </a:r>
            <a:r>
              <a:rPr lang="en-US" dirty="0"/>
              <a:t>two researchers found discrepancies between their own findings and those of the phase one research. </a:t>
            </a:r>
            <a:endParaRPr lang="en-US" dirty="0" smtClean="0"/>
          </a:p>
          <a:p>
            <a:r>
              <a:rPr lang="en-US" dirty="0" smtClean="0"/>
              <a:t>What this means: Two </a:t>
            </a:r>
            <a:r>
              <a:rPr lang="en-US" dirty="0"/>
              <a:t>professionals (many with licenses in the states they were researching) were presented with the same licensure law data </a:t>
            </a:r>
            <a:r>
              <a:rPr lang="en-US" dirty="0" smtClean="0"/>
              <a:t>and…</a:t>
            </a:r>
          </a:p>
          <a:p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>
                <a:solidFill>
                  <a:srgbClr val="00B050"/>
                </a:solidFill>
              </a:rPr>
              <a:t>half the time </a:t>
            </a:r>
            <a:r>
              <a:rPr lang="en-US" dirty="0"/>
              <a:t>came to different conclusions about what the law stated.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where discrepancies were most frequently found between phases I and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hours required for </a:t>
            </a:r>
            <a:r>
              <a:rPr lang="en-US" dirty="0" smtClean="0"/>
              <a:t>licensure</a:t>
            </a:r>
          </a:p>
          <a:p>
            <a:r>
              <a:rPr lang="en-US" dirty="0" smtClean="0"/>
              <a:t>Whether </a:t>
            </a:r>
            <a:r>
              <a:rPr lang="en-US" dirty="0"/>
              <a:t>pre-doctoral hours count toward </a:t>
            </a:r>
            <a:r>
              <a:rPr lang="en-US" dirty="0" smtClean="0"/>
              <a:t>licensure</a:t>
            </a:r>
          </a:p>
          <a:p>
            <a:r>
              <a:rPr lang="en-US" dirty="0" smtClean="0"/>
              <a:t>Whether </a:t>
            </a:r>
            <a:r>
              <a:rPr lang="en-US" dirty="0"/>
              <a:t>an internship is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State </a:t>
            </a:r>
            <a:r>
              <a:rPr lang="en-US" dirty="0"/>
              <a:t>law changes not reflected on ASPBB’s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Whether </a:t>
            </a:r>
            <a:r>
              <a:rPr lang="en-US" dirty="0"/>
              <a:t>a supervisor needs to be licensed (as well as where and for how </a:t>
            </a:r>
            <a:r>
              <a:rPr lang="en-US" dirty="0" smtClean="0"/>
              <a:t>long) </a:t>
            </a:r>
          </a:p>
          <a:p>
            <a:r>
              <a:rPr lang="en-US" dirty="0" smtClean="0"/>
              <a:t>Time </a:t>
            </a:r>
            <a:r>
              <a:rPr lang="en-US" dirty="0"/>
              <a:t>limits to accrue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Respondent comments about </a:t>
            </a:r>
            <a:r>
              <a:rPr lang="en-US" b="1" dirty="0" smtClean="0"/>
              <a:t>doing </a:t>
            </a:r>
            <a:r>
              <a:rPr lang="en-US" b="1" dirty="0"/>
              <a:t>this research.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/>
              <a:t>responses </a:t>
            </a:r>
            <a:endParaRPr lang="en-US" dirty="0" smtClean="0"/>
          </a:p>
          <a:p>
            <a:r>
              <a:rPr lang="en-US" dirty="0" smtClean="0"/>
              <a:t>overwhelmingly negative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frequent </a:t>
            </a:r>
            <a:r>
              <a:rPr lang="en-US" dirty="0" smtClean="0"/>
              <a:t>words: </a:t>
            </a:r>
          </a:p>
          <a:p>
            <a:pPr lvl="2"/>
            <a:r>
              <a:rPr lang="en-US" dirty="0"/>
              <a:t> “difficult”</a:t>
            </a:r>
          </a:p>
          <a:p>
            <a:pPr lvl="2"/>
            <a:r>
              <a:rPr lang="en-US" dirty="0"/>
              <a:t> “frustrating”</a:t>
            </a:r>
          </a:p>
          <a:p>
            <a:pPr lvl="2"/>
            <a:r>
              <a:rPr lang="en-US" dirty="0"/>
              <a:t> “time consuming” </a:t>
            </a:r>
          </a:p>
          <a:p>
            <a:pPr lvl="1"/>
            <a:r>
              <a:rPr lang="en-US" dirty="0" smtClean="0"/>
              <a:t>Other words: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tedious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“unclear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 “uncertain”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mherman\AppData\Local\Microsoft\Windows\Temporary Internet Files\Content.IE5\77ODHM9M\MC9000980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116522" cy="35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universally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30% of the respondents who left feedback reported that the process for their state was </a:t>
            </a:r>
            <a:r>
              <a:rPr lang="en-US" dirty="0" smtClean="0"/>
              <a:t>not </a:t>
            </a:r>
            <a:r>
              <a:rPr lang="en-US" dirty="0"/>
              <a:t>very taxing and that </a:t>
            </a:r>
            <a:r>
              <a:rPr lang="en-US" dirty="0" smtClean="0"/>
              <a:t>resources </a:t>
            </a:r>
            <a:r>
              <a:rPr lang="en-US" dirty="0"/>
              <a:t>were </a:t>
            </a:r>
            <a:r>
              <a:rPr lang="en-US" dirty="0" smtClean="0"/>
              <a:t>helpful</a:t>
            </a:r>
          </a:p>
          <a:p>
            <a:r>
              <a:rPr lang="en-US" dirty="0" smtClean="0"/>
              <a:t>There are clearly differences between states regarding accuracy and accessibility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this 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Costs to the public</a:t>
            </a:r>
          </a:p>
          <a:p>
            <a:pPr lvl="1"/>
            <a:r>
              <a:rPr lang="en-US" dirty="0" smtClean="0"/>
              <a:t>Restricts availability of mental health services – even if you live on the border of a state, can’t necessarily seek help from someone a few miles away</a:t>
            </a:r>
          </a:p>
          <a:p>
            <a:pPr lvl="1"/>
            <a:r>
              <a:rPr lang="en-US" dirty="0" smtClean="0"/>
              <a:t>Difficulty with emergency resources in case of disasters</a:t>
            </a:r>
          </a:p>
          <a:p>
            <a:pPr lvl="1"/>
            <a:r>
              <a:rPr lang="en-US" dirty="0" smtClean="0"/>
              <a:t>Obstacles to </a:t>
            </a:r>
            <a:r>
              <a:rPr lang="en-US" dirty="0" err="1" smtClean="0"/>
              <a:t>telepsychology</a:t>
            </a:r>
            <a:r>
              <a:rPr lang="en-US" dirty="0" smtClean="0"/>
              <a:t> and other new technologies</a:t>
            </a:r>
          </a:p>
          <a:p>
            <a:r>
              <a:rPr lang="en-US" dirty="0" smtClean="0"/>
              <a:t>Costs to professionals</a:t>
            </a:r>
          </a:p>
          <a:p>
            <a:pPr lvl="1"/>
            <a:r>
              <a:rPr lang="en-US" dirty="0" smtClean="0"/>
              <a:t>Trainees can go crazy trying to figure this stuff out</a:t>
            </a:r>
          </a:p>
          <a:p>
            <a:pPr lvl="1"/>
            <a:r>
              <a:rPr lang="en-US" dirty="0" smtClean="0"/>
              <a:t>Training programs can go crazy trying to figure this stuff out</a:t>
            </a:r>
          </a:p>
          <a:p>
            <a:pPr lvl="1"/>
            <a:r>
              <a:rPr lang="en-US" dirty="0" smtClean="0"/>
              <a:t>Psychologists </a:t>
            </a:r>
            <a:r>
              <a:rPr lang="en-US" dirty="0"/>
              <a:t>who wish to relocate or expand their practices </a:t>
            </a:r>
            <a:r>
              <a:rPr lang="en-US" dirty="0" smtClean="0"/>
              <a:t>can encounter bureaucratic obstacles </a:t>
            </a:r>
          </a:p>
          <a:p>
            <a:pPr lvl="1"/>
            <a:r>
              <a:rPr lang="en-US" dirty="0" smtClean="0"/>
              <a:t>Seemingly arbitrary differences can have enormous impact on the ability of professional psychologists to practice where they want 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Tenth Amendment to the US Constitution (part of the Bill of Rights)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Ratified </a:t>
            </a:r>
            <a:r>
              <a:rPr lang="en-US" dirty="0"/>
              <a:t>December 15, 1791</a:t>
            </a:r>
            <a:endParaRPr lang="en-US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powers not delegated to the United States by the Constitution, nor prohibited by it to the States, are reserved to the States respectively, or to the people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Licensing = state power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mherman\AppData\Local\Microsoft\Windows\Temporary Internet Files\Content.IE5\77ODHM9M\MC9001495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2782"/>
            <a:ext cx="3143061" cy="21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4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3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07361"/>
            <a:ext cx="8839199" cy="49296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Ascend </a:t>
            </a:r>
            <a:r>
              <a:rPr lang="en-US" dirty="0"/>
              <a:t>in </a:t>
            </a:r>
            <a:r>
              <a:rPr lang="en-US" dirty="0" smtClean="0"/>
              <a:t>realism, descend in degree of solving the problems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  </a:t>
            </a:r>
            <a:r>
              <a:rPr lang="en-US" sz="2200" b="1" dirty="0" smtClean="0">
                <a:solidFill>
                  <a:srgbClr val="00B050"/>
                </a:solidFill>
              </a:rPr>
              <a:t>Dream</a:t>
            </a:r>
            <a:r>
              <a:rPr lang="en-US" dirty="0" smtClean="0"/>
              <a:t>: would solve the problems, but unlikely to happen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sz="2200" b="1" dirty="0" smtClean="0">
                <a:solidFill>
                  <a:srgbClr val="00B050"/>
                </a:solidFill>
              </a:rPr>
              <a:t>Improvements</a:t>
            </a:r>
            <a:r>
              <a:rPr lang="en-US" dirty="0" smtClean="0"/>
              <a:t>: could </a:t>
            </a:r>
            <a:r>
              <a:rPr lang="en-US" dirty="0"/>
              <a:t>be within reach, but not without a lot of </a:t>
            </a:r>
            <a:r>
              <a:rPr lang="en-US" dirty="0" smtClean="0"/>
              <a:t>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sz="2200" b="1" dirty="0" smtClean="0">
                <a:solidFill>
                  <a:srgbClr val="00B050"/>
                </a:solidFill>
              </a:rPr>
              <a:t>Coping</a:t>
            </a:r>
            <a:r>
              <a:rPr lang="en-US" dirty="0" smtClean="0"/>
              <a:t>: manages </a:t>
            </a:r>
            <a:r>
              <a:rPr lang="en-US" dirty="0"/>
              <a:t>the current problem</a:t>
            </a:r>
          </a:p>
        </p:txBody>
      </p:sp>
      <p:pic>
        <p:nvPicPr>
          <p:cNvPr id="8194" name="Picture 2" descr="C:\Users\mherman\AppData\Local\Microsoft\Windows\Temporary Internet Files\Content.IE5\M6PEXZG8\MC900055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94" y="2362200"/>
            <a:ext cx="1339594" cy="16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herman\AppData\Local\Microsoft\Windows\Temporary Internet Files\Content.IE5\77ODHM9M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94" y="5204665"/>
            <a:ext cx="1226650" cy="16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Nationally </a:t>
            </a:r>
            <a:r>
              <a:rPr lang="en-US" dirty="0"/>
              <a:t>accepted standard for psychology licensure. 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states agreed to adopt a common standard for psychology </a:t>
            </a:r>
            <a:r>
              <a:rPr lang="en-US" dirty="0" smtClean="0"/>
              <a:t>licensure (with each state having option of state jurisdictional exam)</a:t>
            </a:r>
          </a:p>
          <a:p>
            <a:r>
              <a:rPr lang="en-US" dirty="0" smtClean="0"/>
              <a:t>Use evidence to establish this </a:t>
            </a:r>
            <a:r>
              <a:rPr lang="en-US" dirty="0"/>
              <a:t>national standard </a:t>
            </a:r>
            <a:endParaRPr lang="en-US" dirty="0" smtClean="0"/>
          </a:p>
          <a:p>
            <a:pPr lvl="1"/>
            <a:r>
              <a:rPr lang="en-US" dirty="0" smtClean="0"/>
              <a:t>Research </a:t>
            </a:r>
            <a:r>
              <a:rPr lang="en-US" dirty="0"/>
              <a:t>regarding the number of hours and what types of experiences are needed for minimum competency.  </a:t>
            </a:r>
            <a:r>
              <a:rPr lang="en-US" dirty="0" smtClean="0"/>
              <a:t>(e.g. currently: Iowa requires 1500 hours of experience; Florida requires 4000; any differences in their outcomes?)  </a:t>
            </a:r>
            <a:endParaRPr lang="en-US" dirty="0"/>
          </a:p>
        </p:txBody>
      </p:sp>
      <p:pic>
        <p:nvPicPr>
          <p:cNvPr id="1026" name="Picture 2" descr="C:\Users\mherman\AppData\Local\Microsoft\Windows\Temporary Internet Files\Content.IE5\GL4B7J35\MC9004332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606296" cy="20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Improvement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boards provide </a:t>
            </a:r>
            <a:r>
              <a:rPr lang="en-US" dirty="0"/>
              <a:t>thorough, accurate, and up-to-date information about their </a:t>
            </a:r>
            <a:r>
              <a:rPr lang="en-US" dirty="0" smtClean="0"/>
              <a:t>licensure laws</a:t>
            </a:r>
          </a:p>
          <a:p>
            <a:r>
              <a:rPr lang="en-US" dirty="0"/>
              <a:t>Consistent and easily navigated design for state board websites 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ASPPB Handbook is also accurate and up-to-date and expands to include: </a:t>
            </a:r>
          </a:p>
          <a:p>
            <a:pPr lvl="1"/>
            <a:r>
              <a:rPr lang="en-US" dirty="0" smtClean="0"/>
              <a:t>Restrictions </a:t>
            </a:r>
            <a:r>
              <a:rPr lang="en-US" dirty="0"/>
              <a:t>on eligible supervisors based on their years of licensure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a state has particular requirements for the proportion of experience that is direct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 smtClean="0"/>
              <a:t>State </a:t>
            </a:r>
            <a:r>
              <a:rPr lang="en-US" dirty="0"/>
              <a:t>board representatives be better informed of the issues related to psychologist licensure in their state </a:t>
            </a:r>
            <a:endParaRPr lang="en-US" dirty="0" smtClean="0"/>
          </a:p>
          <a:p>
            <a:pPr lvl="1"/>
            <a:r>
              <a:rPr lang="en-US" dirty="0" smtClean="0"/>
              <a:t>Allows them to accurately complete ASPPB questionnaires for handbook</a:t>
            </a:r>
          </a:p>
          <a:p>
            <a:pPr lvl="1"/>
            <a:r>
              <a:rPr lang="en-US" dirty="0" smtClean="0"/>
              <a:t>Allows them to respond effectively to direct inquiries  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C:\Users\mherman\AppData\Local\Microsoft\Windows\Temporary Internet Files\Content.IE5\M6PEXZG8\MP910220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82" y="5551716"/>
            <a:ext cx="194481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Coping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healthy </a:t>
            </a:r>
            <a:r>
              <a:rPr lang="en-US" dirty="0"/>
              <a:t>skepticism about licensure </a:t>
            </a:r>
            <a:r>
              <a:rPr lang="en-US" dirty="0" smtClean="0"/>
              <a:t>information; get </a:t>
            </a:r>
            <a:r>
              <a:rPr lang="en-US" dirty="0"/>
              <a:t>information in </a:t>
            </a:r>
            <a:r>
              <a:rPr lang="en-US" dirty="0" smtClean="0"/>
              <a:t>writing</a:t>
            </a:r>
          </a:p>
          <a:p>
            <a:r>
              <a:rPr lang="en-US" dirty="0" smtClean="0"/>
              <a:t>Trainees make conservative </a:t>
            </a:r>
            <a:r>
              <a:rPr lang="en-US" dirty="0"/>
              <a:t>choices </a:t>
            </a:r>
            <a:r>
              <a:rPr lang="en-US" dirty="0" smtClean="0"/>
              <a:t>regarding </a:t>
            </a:r>
            <a:r>
              <a:rPr lang="en-US" dirty="0"/>
              <a:t>how and when they gain </a:t>
            </a:r>
            <a:r>
              <a:rPr lang="en-US" dirty="0" smtClean="0"/>
              <a:t>professional experiences</a:t>
            </a:r>
          </a:p>
          <a:p>
            <a:pPr lvl="1"/>
            <a:r>
              <a:rPr lang="en-US" dirty="0" smtClean="0"/>
              <a:t>Whenever </a:t>
            </a:r>
            <a:r>
              <a:rPr lang="en-US" dirty="0"/>
              <a:t>possible, </a:t>
            </a:r>
            <a:r>
              <a:rPr lang="en-US" dirty="0" smtClean="0"/>
              <a:t>choose internship </a:t>
            </a:r>
            <a:r>
              <a:rPr lang="en-US" dirty="0"/>
              <a:t>supervisors who have been licensed for at least three years </a:t>
            </a:r>
            <a:endParaRPr lang="en-US" dirty="0" smtClean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similar postdoctoral supervision </a:t>
            </a:r>
            <a:endParaRPr lang="en-US" dirty="0" smtClean="0"/>
          </a:p>
          <a:p>
            <a:r>
              <a:rPr lang="en-US" dirty="0" smtClean="0"/>
              <a:t>Doctoral </a:t>
            </a:r>
            <a:r>
              <a:rPr lang="en-US" dirty="0"/>
              <a:t>training programs and internship sites </a:t>
            </a:r>
            <a:r>
              <a:rPr lang="en-US" dirty="0" smtClean="0"/>
              <a:t>provide </a:t>
            </a:r>
            <a:r>
              <a:rPr lang="en-US" dirty="0"/>
              <a:t>informed consent about licensure issues to potential students and </a:t>
            </a:r>
            <a:r>
              <a:rPr lang="en-US" dirty="0" smtClean="0"/>
              <a:t>interns</a:t>
            </a:r>
            <a:endParaRPr lang="en-US" dirty="0"/>
          </a:p>
        </p:txBody>
      </p:sp>
      <p:pic>
        <p:nvPicPr>
          <p:cNvPr id="3074" name="Picture 2" descr="C:\Users\mherman\AppData\Local\Microsoft\Windows\Temporary Internet Files\Content.IE5\77ODHM9M\MC9002305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045329" cy="18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1066800"/>
          </a:xfrm>
        </p:spPr>
        <p:txBody>
          <a:bodyPr/>
          <a:lstStyle/>
          <a:p>
            <a:r>
              <a:rPr lang="en-US" dirty="0" smtClean="0">
                <a:cs typeface="Tunga" pitchFamily="34" charset="0"/>
              </a:rPr>
              <a:t>FROM 2012 ACCTA SURVEY: Supervisors </a:t>
            </a:r>
            <a:r>
              <a:rPr lang="en-US" dirty="0" smtClean="0">
                <a:cs typeface="Tunga" pitchFamily="34" charset="0"/>
              </a:rPr>
              <a:t>Required to be Licensed for…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23838" y="1247775"/>
          <a:ext cx="869632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8693649" imgH="5035732" progId="Excel.Chart.8">
                  <p:embed/>
                </p:oleObj>
              </mc:Choice>
              <mc:Fallback>
                <p:oleObj r:id="rId3" imgW="8693649" imgH="503573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247775"/>
                        <a:ext cx="869632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3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FROM 2012 ACCTA SURVEY: If </a:t>
            </a:r>
            <a:r>
              <a:rPr lang="en-US" dirty="0" smtClean="0"/>
              <a:t>there are no restrictions on how long supervisors must have been licensed…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638" y="1298575"/>
            <a:ext cx="8594725" cy="4937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64% provide advance warning to interns about potential complications related to licensure eligibility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36% do not</a:t>
            </a:r>
            <a:endParaRPr lang="en-US" sz="2800" dirty="0"/>
          </a:p>
        </p:txBody>
      </p:sp>
      <p:pic>
        <p:nvPicPr>
          <p:cNvPr id="35844" name="Picture 2" descr="C:\Users\mherman\AppData\Local\Microsoft\Windows\Temporary Internet Files\Content.IE5\I6S1ZINA\MC9000549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77336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Reactions?</a:t>
            </a:r>
          </a:p>
          <a:p>
            <a:r>
              <a:rPr lang="en-US" dirty="0" smtClean="0"/>
              <a:t>How do people handle this at their sites?</a:t>
            </a:r>
          </a:p>
          <a:p>
            <a:r>
              <a:rPr lang="en-US" dirty="0" smtClean="0"/>
              <a:t>Has anyone had any problems with interns getting licensed elsewhere?</a:t>
            </a:r>
          </a:p>
          <a:p>
            <a:r>
              <a:rPr lang="en-US" dirty="0" smtClean="0"/>
              <a:t>Any other strategies come to mind to address </a:t>
            </a:r>
            <a:r>
              <a:rPr lang="en-US" smtClean="0"/>
              <a:t>the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8991599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American </a:t>
            </a:r>
            <a:r>
              <a:rPr lang="en-US" dirty="0"/>
              <a:t>Psychological Association (2010). </a:t>
            </a:r>
            <a:r>
              <a:rPr lang="en-US" i="1" dirty="0"/>
              <a:t>Model Act for State Licensure of Psychologists </a:t>
            </a:r>
            <a:endParaRPr lang="en-US" dirty="0"/>
          </a:p>
          <a:p>
            <a:r>
              <a:rPr lang="en-US" i="1" dirty="0"/>
              <a:t>Adopted by Council as APA Policy 2/20/2010</a:t>
            </a:r>
            <a:r>
              <a:rPr lang="en-US" dirty="0"/>
              <a:t>.  Retrieved from http://www.apa.org/about/policy/model-act-2010.pdf </a:t>
            </a:r>
          </a:p>
          <a:p>
            <a:r>
              <a:rPr lang="en-US" dirty="0"/>
              <a:t>Association of State and Provincial Psychology Boards (2010a).  </a:t>
            </a:r>
            <a:r>
              <a:rPr lang="en-US" i="1" dirty="0"/>
              <a:t>ASPPB Model Act for </a:t>
            </a:r>
            <a:endParaRPr lang="en-US" dirty="0"/>
          </a:p>
          <a:p>
            <a:r>
              <a:rPr lang="en-US" i="1" dirty="0"/>
              <a:t>Licensure and Registration of Psychologists.</a:t>
            </a:r>
            <a:r>
              <a:rPr lang="en-US" dirty="0"/>
              <a:t>  Retrieved from http://www.asppb.net/files/Final_Approved_MLRA_November_2010.pdf 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Association of State and Provincial Psychology Boards (2010b). </a:t>
            </a:r>
            <a:r>
              <a:rPr lang="en-US" i="1" dirty="0"/>
              <a:t>Obtaining a License.</a:t>
            </a:r>
            <a:r>
              <a:rPr lang="en-US" dirty="0"/>
              <a:t> Retrieved </a:t>
            </a:r>
            <a:r>
              <a:rPr lang="en-US" dirty="0" smtClean="0"/>
              <a:t>from </a:t>
            </a:r>
            <a:r>
              <a:rPr lang="en-US" dirty="0"/>
              <a:t>http://www.asppb.net/i4a/pages/index.cfm?pageid=3390 </a:t>
            </a:r>
          </a:p>
          <a:p>
            <a:r>
              <a:rPr lang="en-US" dirty="0"/>
              <a:t>Association of State and Provincial Psychology Boards (2010c).  </a:t>
            </a:r>
            <a:r>
              <a:rPr lang="en-US" i="1" dirty="0"/>
              <a:t>The Association of State and </a:t>
            </a:r>
            <a:r>
              <a:rPr lang="en-US" i="1" dirty="0" smtClean="0"/>
              <a:t>Provincial </a:t>
            </a:r>
            <a:r>
              <a:rPr lang="en-US" i="1" dirty="0"/>
              <a:t>Psychology Boards (ASPPB) Handbook of Licensing and Certification Requirements.</a:t>
            </a:r>
            <a:r>
              <a:rPr lang="en-US" dirty="0"/>
              <a:t>  Retrieved from http://www.asppb.org/HandbookPublic/HandbookReview.aspx</a:t>
            </a:r>
          </a:p>
          <a:p>
            <a:r>
              <a:rPr lang="en-US" dirty="0"/>
              <a:t>Black, A. (1994).  Canadian lawyer mobility and law society conflict of interest. </a:t>
            </a:r>
            <a:r>
              <a:rPr lang="en-US" i="1" dirty="0"/>
              <a:t> Fordham </a:t>
            </a:r>
            <a:endParaRPr lang="en-US" dirty="0"/>
          </a:p>
          <a:p>
            <a:r>
              <a:rPr lang="en-US" i="1" dirty="0"/>
              <a:t>International Law Journal, 18, </a:t>
            </a:r>
            <a:r>
              <a:rPr lang="en-US" dirty="0"/>
              <a:t>1.</a:t>
            </a:r>
          </a:p>
          <a:p>
            <a:r>
              <a:rPr lang="en-US" dirty="0"/>
              <a:t>Commonwealth of Pennsylvania (2012).  </a:t>
            </a:r>
            <a:r>
              <a:rPr lang="en-US" i="1" dirty="0"/>
              <a:t>Supervisor requirements.</a:t>
            </a:r>
            <a:r>
              <a:rPr lang="en-US" dirty="0"/>
              <a:t> Retrieved from </a:t>
            </a:r>
            <a:r>
              <a:rPr lang="en-US" dirty="0" smtClean="0"/>
              <a:t>http</a:t>
            </a:r>
            <a:r>
              <a:rPr lang="en-US" dirty="0"/>
              <a:t>://www.pacode.com/secure/data/049/chapter41/s41.33.html</a:t>
            </a:r>
          </a:p>
          <a:p>
            <a:r>
              <a:rPr lang="en-US" dirty="0" err="1"/>
              <a:t>DeMers</a:t>
            </a:r>
            <a:r>
              <a:rPr lang="en-US" dirty="0"/>
              <a:t>, S. T., Van Horne, B. A., &amp; </a:t>
            </a:r>
            <a:r>
              <a:rPr lang="en-US" dirty="0" err="1"/>
              <a:t>Rodolfa</a:t>
            </a:r>
            <a:r>
              <a:rPr lang="en-US" dirty="0"/>
              <a:t>, E. R. (2008). Changes in training and practice of </a:t>
            </a:r>
            <a:r>
              <a:rPr lang="en-US" dirty="0" smtClean="0"/>
              <a:t>psychologists</a:t>
            </a:r>
            <a:r>
              <a:rPr lang="en-US" dirty="0"/>
              <a:t>: Current challenges for licensing boards</a:t>
            </a:r>
            <a:r>
              <a:rPr lang="en-US" i="1" dirty="0"/>
              <a:t>.  Professional Psychology: Research And Practice, 39</a:t>
            </a:r>
            <a:r>
              <a:rPr lang="en-US" dirty="0"/>
              <a:t>(5), 473-479. doi:10.1037/0735-7028.39.5.47</a:t>
            </a:r>
          </a:p>
          <a:p>
            <a:r>
              <a:rPr lang="en-US" dirty="0"/>
              <a:t>Hess, H. F. (1977). Entry requirements for professional practice of psychology. </a:t>
            </a:r>
            <a:r>
              <a:rPr lang="en-US" i="1" dirty="0"/>
              <a:t>American Psychologist, 32</a:t>
            </a:r>
            <a:r>
              <a:rPr lang="en-US" dirty="0"/>
              <a:t>(5), 365-368. doi:10.1037/0003-066X.32.5.365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90678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Marques</a:t>
            </a:r>
            <a:r>
              <a:rPr lang="en-US" dirty="0"/>
              <a:t>, T. (2012). Europe overhauls physician mobility regulations.  </a:t>
            </a:r>
            <a:r>
              <a:rPr lang="en-US" i="1" dirty="0"/>
              <a:t>Canadian Medical 	Association Journal , 184</a:t>
            </a:r>
            <a:r>
              <a:rPr lang="en-US" dirty="0"/>
              <a:t>(3), E169-E170.</a:t>
            </a:r>
          </a:p>
          <a:p>
            <a:r>
              <a:rPr lang="en-US" dirty="0"/>
              <a:t>Missouri General Assembly.  (2011). </a:t>
            </a:r>
            <a:r>
              <a:rPr lang="en-US" i="1" dirty="0"/>
              <a:t>Missouri Revised Statutes Chapter 337 Psychologists—</a:t>
            </a:r>
            <a:endParaRPr lang="en-US" dirty="0"/>
          </a:p>
          <a:p>
            <a:r>
              <a:rPr lang="en-US" i="1" dirty="0"/>
              <a:t>Professional Counselors--Social Workers Section 337.025.  </a:t>
            </a:r>
            <a:r>
              <a:rPr lang="en-US" dirty="0"/>
              <a:t>Retrieved from http://www.moga.mo.gov/statutes/C300-399/3370000025.htm</a:t>
            </a:r>
          </a:p>
          <a:p>
            <a:r>
              <a:rPr lang="en-US" dirty="0"/>
              <a:t>National Council of State Boards of Nursing.  (2012</a:t>
            </a:r>
            <a:r>
              <a:rPr lang="en-US" i="1" dirty="0"/>
              <a:t>).  Nurse Licensure Compact</a:t>
            </a:r>
            <a:r>
              <a:rPr lang="en-US" dirty="0"/>
              <a:t>.  Retrieved </a:t>
            </a:r>
            <a:r>
              <a:rPr lang="en-US" dirty="0" smtClean="0"/>
              <a:t>from </a:t>
            </a:r>
            <a:r>
              <a:rPr lang="en-US" dirty="0"/>
              <a:t>https://www.ncsbn.org/nlc.htm</a:t>
            </a:r>
          </a:p>
          <a:p>
            <a:r>
              <a:rPr lang="en-US" dirty="0"/>
              <a:t>New York State Education Department.  (2009). </a:t>
            </a:r>
            <a:r>
              <a:rPr lang="en-US" i="1" dirty="0"/>
              <a:t>Regulations of the Commissioner</a:t>
            </a:r>
            <a:r>
              <a:rPr lang="en-US" dirty="0"/>
              <a:t>. </a:t>
            </a:r>
            <a:r>
              <a:rPr lang="en-US" dirty="0" err="1" smtClean="0"/>
              <a:t>Retrievedfrom</a:t>
            </a:r>
            <a:r>
              <a:rPr lang="en-US" dirty="0" smtClean="0"/>
              <a:t> </a:t>
            </a:r>
            <a:r>
              <a:rPr lang="en-US" dirty="0"/>
              <a:t>http://www.op.nysed.gov/prof/psych/part72.htm </a:t>
            </a:r>
          </a:p>
          <a:p>
            <a:r>
              <a:rPr lang="en-US" dirty="0"/>
              <a:t>Reaves, R. P. (2006). The History of Licensure of Psychologists in the United States and Canada.  </a:t>
            </a:r>
            <a:r>
              <a:rPr lang="en-US" dirty="0" smtClean="0"/>
              <a:t>In </a:t>
            </a:r>
            <a:r>
              <a:rPr lang="en-US" dirty="0"/>
              <a:t>T. J. Vaughn (Ed.)</a:t>
            </a:r>
            <a:r>
              <a:rPr lang="en-US" i="1" dirty="0"/>
              <a:t>, Psychology licensure and certification: What students need to know </a:t>
            </a:r>
            <a:r>
              <a:rPr lang="en-US" dirty="0"/>
              <a:t>(pp. 17-26). Washington, DC US: American Psychological Association. doi:10.1037/11477-002</a:t>
            </a:r>
          </a:p>
          <a:p>
            <a:r>
              <a:rPr lang="en-US" dirty="0" err="1"/>
              <a:t>Rodolfa</a:t>
            </a:r>
            <a:r>
              <a:rPr lang="en-US" dirty="0"/>
              <a:t>, E., </a:t>
            </a:r>
            <a:r>
              <a:rPr lang="en-US" dirty="0" err="1"/>
              <a:t>Ko</a:t>
            </a:r>
            <a:r>
              <a:rPr lang="en-US" dirty="0"/>
              <a:t>, S. F., &amp; Petersen, L. (2004). Psychology Training Directors' Views of Trainees' </a:t>
            </a:r>
            <a:r>
              <a:rPr lang="en-US" dirty="0" smtClean="0"/>
              <a:t>Readiness </a:t>
            </a:r>
            <a:r>
              <a:rPr lang="en-US" dirty="0"/>
              <a:t>to Practice Independently. </a:t>
            </a:r>
            <a:r>
              <a:rPr lang="en-US" i="1" dirty="0"/>
              <a:t>Professional Psychology: Research And Practice, 35</a:t>
            </a:r>
            <a:r>
              <a:rPr lang="en-US" dirty="0"/>
              <a:t>(4), 397-404. doi:10.1037/0735-7028.35.4.397</a:t>
            </a:r>
          </a:p>
          <a:p>
            <a:r>
              <a:rPr lang="en-US" dirty="0"/>
              <a:t>Schaffer, J.B. &amp; </a:t>
            </a:r>
            <a:r>
              <a:rPr lang="en-US" dirty="0" err="1"/>
              <a:t>Rodolfa</a:t>
            </a:r>
            <a:r>
              <a:rPr lang="en-US" dirty="0"/>
              <a:t>, E.R. (2011).</a:t>
            </a:r>
            <a:r>
              <a:rPr lang="en-US" i="1" dirty="0"/>
              <a:t> </a:t>
            </a:r>
            <a:r>
              <a:rPr lang="en-US" dirty="0"/>
              <a:t>Intended and unintended consequences of state practicum </a:t>
            </a:r>
            <a:r>
              <a:rPr lang="en-US" dirty="0" smtClean="0"/>
              <a:t>licensure </a:t>
            </a:r>
            <a:r>
              <a:rPr lang="en-US" dirty="0"/>
              <a:t>regulation.</a:t>
            </a:r>
            <a:r>
              <a:rPr lang="en-US" i="1" dirty="0"/>
              <a:t> Training and Education in Professional Psychology</a:t>
            </a:r>
            <a:r>
              <a:rPr lang="en-US" dirty="0"/>
              <a:t>, </a:t>
            </a:r>
            <a:r>
              <a:rPr lang="en-US" i="1" dirty="0"/>
              <a:t>5(4), </a:t>
            </a:r>
            <a:r>
              <a:rPr lang="en-US" dirty="0"/>
              <a:t>222-228.</a:t>
            </a:r>
          </a:p>
          <a:p>
            <a:r>
              <a:rPr lang="en-US" dirty="0"/>
              <a:t>Silverman, R. (2000). Regulating medical practice in the cyber age: Issues and challenges for </a:t>
            </a:r>
            <a:r>
              <a:rPr lang="en-US" dirty="0" smtClean="0"/>
              <a:t>state </a:t>
            </a:r>
            <a:r>
              <a:rPr lang="en-US" dirty="0"/>
              <a:t>medical boards.   </a:t>
            </a:r>
            <a:r>
              <a:rPr lang="en-US" i="1" dirty="0"/>
              <a:t>American Journal of Law &amp; Medicine, 26</a:t>
            </a:r>
            <a:r>
              <a:rPr lang="en-US" dirty="0"/>
              <a:t>(2-3), 255-276.</a:t>
            </a:r>
          </a:p>
          <a:p>
            <a:r>
              <a:rPr lang="en-US" dirty="0"/>
              <a:t>Tracy, E.N., </a:t>
            </a:r>
            <a:r>
              <a:rPr lang="en-US" dirty="0" err="1"/>
              <a:t>bucchianeri</a:t>
            </a:r>
            <a:r>
              <a:rPr lang="en-US" dirty="0"/>
              <a:t>, M., &amp; </a:t>
            </a:r>
            <a:r>
              <a:rPr lang="en-US" dirty="0" err="1"/>
              <a:t>Rodolfa</a:t>
            </a:r>
            <a:r>
              <a:rPr lang="en-US" dirty="0"/>
              <a:t>, E.R. (2011).</a:t>
            </a:r>
            <a:r>
              <a:rPr lang="en-US" i="1" dirty="0"/>
              <a:t> </a:t>
            </a:r>
            <a:r>
              <a:rPr lang="en-US" dirty="0"/>
              <a:t>Internship hours revisited: Further </a:t>
            </a:r>
            <a:r>
              <a:rPr lang="en-US" dirty="0" smtClean="0"/>
              <a:t>evidence </a:t>
            </a:r>
            <a:r>
              <a:rPr lang="en-US" dirty="0"/>
              <a:t>for a national standard. </a:t>
            </a:r>
            <a:r>
              <a:rPr lang="en-US" i="1" dirty="0"/>
              <a:t>Training and Education in Professional Psychology</a:t>
            </a:r>
            <a:r>
              <a:rPr lang="en-US" dirty="0"/>
              <a:t>,</a:t>
            </a:r>
            <a:r>
              <a:rPr lang="en-US" i="1" dirty="0"/>
              <a:t> 5(2), </a:t>
            </a:r>
            <a:r>
              <a:rPr lang="en-US" dirty="0"/>
              <a:t>97-101.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Licensure laws vary on numerous dimensions: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hours of experience required for </a:t>
            </a:r>
            <a:r>
              <a:rPr lang="en-US" dirty="0" smtClean="0"/>
              <a:t>licensure</a:t>
            </a:r>
          </a:p>
          <a:p>
            <a:r>
              <a:rPr lang="en-US" dirty="0" smtClean="0"/>
              <a:t>What </a:t>
            </a:r>
            <a:r>
              <a:rPr lang="en-US" dirty="0"/>
              <a:t>proportion of those hours must be </a:t>
            </a:r>
            <a:r>
              <a:rPr lang="en-US" dirty="0" err="1"/>
              <a:t>predoctoral</a:t>
            </a:r>
            <a:r>
              <a:rPr lang="en-US" dirty="0"/>
              <a:t> versus postdoctoral (with some states requiring no </a:t>
            </a:r>
            <a:r>
              <a:rPr lang="en-US" dirty="0" err="1"/>
              <a:t>predoctoral</a:t>
            </a:r>
            <a:r>
              <a:rPr lang="en-US" dirty="0"/>
              <a:t> hours, others requiring no postdoctoral hours, and still others requiring 2000 hours of each), </a:t>
            </a:r>
            <a:endParaRPr lang="en-US" dirty="0" smtClean="0"/>
          </a:p>
          <a:p>
            <a:r>
              <a:rPr lang="en-US" dirty="0" smtClean="0"/>
              <a:t>Whether </a:t>
            </a:r>
            <a:r>
              <a:rPr lang="en-US" dirty="0"/>
              <a:t>internship and / or postdoctoral supervisors need to have been licensed for a specified amount of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Whether </a:t>
            </a:r>
            <a:r>
              <a:rPr lang="en-US" dirty="0"/>
              <a:t>interns or postdocs need a certain number of direct service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If and how </a:t>
            </a:r>
            <a:r>
              <a:rPr lang="en-US" dirty="0"/>
              <a:t>direct service is </a:t>
            </a:r>
            <a:r>
              <a:rPr lang="en-US" dirty="0" smtClean="0"/>
              <a:t>defined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Lawyers: 28 </a:t>
            </a:r>
            <a:r>
              <a:rPr lang="en-US" dirty="0"/>
              <a:t>states do not have reciprocity </a:t>
            </a:r>
            <a:r>
              <a:rPr lang="en-US" dirty="0" smtClean="0"/>
              <a:t>agreements (Black, 1994)</a:t>
            </a:r>
            <a:endParaRPr lang="en-US" dirty="0"/>
          </a:p>
          <a:p>
            <a:r>
              <a:rPr lang="en-US" dirty="0" smtClean="0"/>
              <a:t>Doctors: frustration about licensure mobility, </a:t>
            </a:r>
            <a:r>
              <a:rPr lang="en-US" dirty="0" err="1" smtClean="0"/>
              <a:t>esp</a:t>
            </a:r>
            <a:r>
              <a:rPr lang="en-US" dirty="0" smtClean="0"/>
              <a:t> with new technologies like telemedicine  (Silverman, 2000)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mherman\AppData\Local\Microsoft\Windows\Temporary Internet Files\Content.IE5\77ODHM9M\MP9003861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1892808" cy="28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Psychology’s efforts to ease mobility: The EPPP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ASPPB developed the EPPP – first used in 1965</a:t>
            </a:r>
          </a:p>
          <a:p>
            <a:r>
              <a:rPr lang="en-US" dirty="0" smtClean="0"/>
              <a:t>General agreement that licensure requirements should include: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years of supervised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doctoral degree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the EPPP 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mherman\AppData\Local\Microsoft\Windows\Temporary Internet Files\Content.IE5\M0ZMEHMI\MP9004393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3542811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EPPP does not solve the problem of….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state laws regarding education and experience requirements for licensure eligibility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mherman\AppData\Local\Microsoft\Windows\Temporary Internet Files\Content.IE5\M0ZMEHMI\MC900189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505200"/>
            <a:ext cx="3561941" cy="2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125113" cy="924475"/>
          </a:xfrm>
        </p:spPr>
        <p:txBody>
          <a:bodyPr/>
          <a:lstStyle/>
          <a:p>
            <a:r>
              <a:rPr lang="en-US" dirty="0" smtClean="0"/>
              <a:t>Other efforts by ASPPB: Agreement of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accepts another state’s determination </a:t>
            </a:r>
            <a:r>
              <a:rPr lang="en-US" dirty="0" smtClean="0"/>
              <a:t>of licensure eligibility regardless of different requirements</a:t>
            </a:r>
          </a:p>
          <a:p>
            <a:r>
              <a:rPr lang="en-US" dirty="0" smtClean="0"/>
              <a:t>In </a:t>
            </a:r>
            <a:r>
              <a:rPr lang="en-US" dirty="0"/>
              <a:t>the 15 years of the Agreement of Reciprocity’s existence, only 12 jurisdictions have </a:t>
            </a:r>
            <a:r>
              <a:rPr lang="en-US" dirty="0" smtClean="0"/>
              <a:t>joined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efforts by </a:t>
            </a:r>
            <a:r>
              <a:rPr lang="en-US" dirty="0" smtClean="0"/>
              <a:t>ASPPB: The CPQ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Certificate of Professional Qualification (1998)</a:t>
            </a:r>
            <a:r>
              <a:rPr lang="en-US" dirty="0"/>
              <a:t> 1998 (ASPPB, 2010a) </a:t>
            </a:r>
            <a:endParaRPr lang="en-US" dirty="0" smtClean="0"/>
          </a:p>
          <a:p>
            <a:pPr lvl="1"/>
            <a:r>
              <a:rPr lang="en-US" dirty="0" smtClean="0"/>
              <a:t>Meet certain educational and experience </a:t>
            </a:r>
            <a:r>
              <a:rPr lang="en-US" dirty="0"/>
              <a:t>qualifications </a:t>
            </a:r>
            <a:endParaRPr lang="en-US" dirty="0" smtClean="0"/>
          </a:p>
          <a:p>
            <a:pPr lvl="1"/>
            <a:r>
              <a:rPr lang="en-US" dirty="0" smtClean="0"/>
              <a:t>Licensed </a:t>
            </a:r>
            <a:r>
              <a:rPr lang="en-US" dirty="0"/>
              <a:t>in the US or </a:t>
            </a:r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practice for at least five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history of disciplinary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they can apply for a </a:t>
            </a:r>
            <a:r>
              <a:rPr lang="en-US" dirty="0" smtClean="0"/>
              <a:t>CPQ </a:t>
            </a:r>
            <a:endParaRPr lang="en-US" dirty="0"/>
          </a:p>
          <a:p>
            <a:r>
              <a:rPr lang="en-US" dirty="0"/>
              <a:t>Can apply for CPQ which facilitates licensure in states that accept the CPQ (so far 52 of ASPPB’s 63 jurisdictions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universally accepted</a:t>
            </a:r>
          </a:p>
          <a:p>
            <a:pPr lvl="1"/>
            <a:r>
              <a:rPr lang="en-US" dirty="0" smtClean="0"/>
              <a:t>Need 5 years experience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991</TotalTime>
  <Words>2024</Words>
  <Application>Microsoft Office PowerPoint</Application>
  <PresentationFormat>On-screen Show (4:3)</PresentationFormat>
  <Paragraphs>262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Summer</vt:lpstr>
      <vt:lpstr>Microsoft Excel Chart</vt:lpstr>
      <vt:lpstr>Trying to summarize state licensure laws for psychologists: Burial by grains of salt</vt:lpstr>
      <vt:lpstr>Special thanks to:</vt:lpstr>
      <vt:lpstr>The Tenth Amendment to the US Constitution (part of the Bill of Rights) </vt:lpstr>
      <vt:lpstr>Licensure laws vary on numerous dimensions:</vt:lpstr>
      <vt:lpstr>Other professions</vt:lpstr>
      <vt:lpstr>Psychology’s efforts to ease mobility: The EPPP</vt:lpstr>
      <vt:lpstr>But the EPPP does not solve the problem of….</vt:lpstr>
      <vt:lpstr>Other efforts by ASPPB: Agreement of Reciprocity</vt:lpstr>
      <vt:lpstr>Other efforts by ASPPB: The CPQ</vt:lpstr>
      <vt:lpstr>Other efforts by ASPPB: </vt:lpstr>
      <vt:lpstr>Problems still persist</vt:lpstr>
      <vt:lpstr>Even ASPPB and APA disagree…</vt:lpstr>
      <vt:lpstr>How the project got started</vt:lpstr>
      <vt:lpstr>Phase I Procedure</vt:lpstr>
      <vt:lpstr>Phase I Questionnaire</vt:lpstr>
      <vt:lpstr>Enter… Phase II</vt:lpstr>
      <vt:lpstr>Phase II Procedure</vt:lpstr>
      <vt:lpstr>PowerPoint Presentation</vt:lpstr>
      <vt:lpstr>Where the direction changed…</vt:lpstr>
      <vt:lpstr>Mission Impossible</vt:lpstr>
      <vt:lpstr>Summary of licensure laws</vt:lpstr>
      <vt:lpstr>Results: Responsiveness of  licensing boards </vt:lpstr>
      <vt:lpstr>Results: Helpfulness of licensing boards</vt:lpstr>
      <vt:lpstr>Results: Discrepancies between ASPPB Handbook and state websites</vt:lpstr>
      <vt:lpstr>Results: More discrepancies</vt:lpstr>
      <vt:lpstr>Places where discrepancies were most frequently found between phases I and II</vt:lpstr>
      <vt:lpstr>Respondent comments about doing this research. </vt:lpstr>
      <vt:lpstr>But not universally bad</vt:lpstr>
      <vt:lpstr>Implications of this mess</vt:lpstr>
      <vt:lpstr>Recommendations: 3 levels</vt:lpstr>
      <vt:lpstr>The DREAM….</vt:lpstr>
      <vt:lpstr>The Improvement Level</vt:lpstr>
      <vt:lpstr>The Coping Level</vt:lpstr>
      <vt:lpstr>FROM 2012 ACCTA SURVEY: Supervisors Required to be Licensed for…</vt:lpstr>
      <vt:lpstr>FROM 2012 ACCTA SURVEY: If there are no restrictions on how long supervisors must have been licensed…</vt:lpstr>
      <vt:lpstr>Discussion</vt:lpstr>
      <vt:lpstr>References</vt:lpstr>
      <vt:lpstr>PowerPoint Presentation</vt:lpstr>
    </vt:vector>
  </TitlesOfParts>
  <Company>Towson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Trying to summarize state licensure laws for psychologists: Burial by grains of salt</dc:title>
  <dc:creator>Herman, Mollie</dc:creator>
  <cp:lastModifiedBy>Herman, Mollie</cp:lastModifiedBy>
  <cp:revision>37</cp:revision>
  <dcterms:created xsi:type="dcterms:W3CDTF">2012-06-14T19:51:03Z</dcterms:created>
  <dcterms:modified xsi:type="dcterms:W3CDTF">2012-07-26T20:37:35Z</dcterms:modified>
</cp:coreProperties>
</file>